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2" r:id="rId3"/>
    <p:sldId id="276" r:id="rId4"/>
    <p:sldId id="291" r:id="rId5"/>
    <p:sldId id="277" r:id="rId6"/>
    <p:sldId id="282" r:id="rId7"/>
    <p:sldId id="274" r:id="rId8"/>
    <p:sldId id="286" r:id="rId9"/>
    <p:sldId id="275" r:id="rId10"/>
    <p:sldId id="287" r:id="rId11"/>
    <p:sldId id="288" r:id="rId12"/>
    <p:sldId id="289" r:id="rId13"/>
    <p:sldId id="278" r:id="rId14"/>
    <p:sldId id="279" r:id="rId15"/>
    <p:sldId id="280" r:id="rId16"/>
    <p:sldId id="283" r:id="rId17"/>
    <p:sldId id="281" r:id="rId18"/>
    <p:sldId id="290" r:id="rId19"/>
    <p:sldId id="285"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87B17B-A8F1-4219-A3E4-F1E37E1612AA}" v="6" dt="2023-01-23T08:29:05.037"/>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7584" autoAdjust="0"/>
  </p:normalViewPr>
  <p:slideViewPr>
    <p:cSldViewPr snapToGrid="0">
      <p:cViewPr varScale="1">
        <p:scale>
          <a:sx n="58" d="100"/>
          <a:sy n="58" d="100"/>
        </p:scale>
        <p:origin x="9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 van der Weijden" userId="d5a97714-595f-41f7-a457-b8fe7f3b0d31" providerId="ADAL" clId="{1C87B17B-A8F1-4219-A3E4-F1E37E1612AA}"/>
    <pc:docChg chg="custSel addSld delSld modSld sldOrd">
      <pc:chgData name="Emil van der Weijden" userId="d5a97714-595f-41f7-a457-b8fe7f3b0d31" providerId="ADAL" clId="{1C87B17B-A8F1-4219-A3E4-F1E37E1612AA}" dt="2023-01-23T08:31:49.061" v="1177"/>
      <pc:docMkLst>
        <pc:docMk/>
      </pc:docMkLst>
      <pc:sldChg chg="addSp modSp del mod ord delDesignElem">
        <pc:chgData name="Emil van der Weijden" userId="d5a97714-595f-41f7-a457-b8fe7f3b0d31" providerId="ADAL" clId="{1C87B17B-A8F1-4219-A3E4-F1E37E1612AA}" dt="2023-01-23T08:27:41.145" v="987" actId="20577"/>
        <pc:sldMkLst>
          <pc:docMk/>
          <pc:sldMk cId="2204339915" sldId="282"/>
        </pc:sldMkLst>
        <pc:spChg chg="mod">
          <ac:chgData name="Emil van der Weijden" userId="d5a97714-595f-41f7-a457-b8fe7f3b0d31" providerId="ADAL" clId="{1C87B17B-A8F1-4219-A3E4-F1E37E1612AA}" dt="2023-01-23T08:20:08.517" v="451" actId="255"/>
          <ac:spMkLst>
            <pc:docMk/>
            <pc:sldMk cId="2204339915" sldId="282"/>
            <ac:spMk id="2" creationId="{A49B5C22-357D-86B9-3BCB-B8DA42DDAACE}"/>
          </ac:spMkLst>
        </pc:spChg>
        <pc:spChg chg="mod">
          <ac:chgData name="Emil van der Weijden" userId="d5a97714-595f-41f7-a457-b8fe7f3b0d31" providerId="ADAL" clId="{1C87B17B-A8F1-4219-A3E4-F1E37E1612AA}" dt="2023-01-23T08:27:41.145" v="987" actId="20577"/>
          <ac:spMkLst>
            <pc:docMk/>
            <pc:sldMk cId="2204339915" sldId="282"/>
            <ac:spMk id="3" creationId="{B2481B31-4995-2EA0-B9B6-272575DD84F5}"/>
          </ac:spMkLst>
        </pc:spChg>
        <pc:spChg chg="add">
          <ac:chgData name="Emil van der Weijden" userId="d5a97714-595f-41f7-a457-b8fe7f3b0d31" providerId="ADAL" clId="{1C87B17B-A8F1-4219-A3E4-F1E37E1612AA}" dt="2023-01-23T08:10:28.833" v="1"/>
          <ac:spMkLst>
            <pc:docMk/>
            <pc:sldMk cId="2204339915" sldId="282"/>
            <ac:spMk id="8" creationId="{907EF6B7-1338-4443-8C46-6A318D952DFD}"/>
          </ac:spMkLst>
        </pc:spChg>
        <pc:spChg chg="add">
          <ac:chgData name="Emil van der Weijden" userId="d5a97714-595f-41f7-a457-b8fe7f3b0d31" providerId="ADAL" clId="{1C87B17B-A8F1-4219-A3E4-F1E37E1612AA}" dt="2023-01-23T08:10:28.833" v="1"/>
          <ac:spMkLst>
            <pc:docMk/>
            <pc:sldMk cId="2204339915" sldId="282"/>
            <ac:spMk id="10" creationId="{DAAE4CDD-124C-4DCF-9584-B6033B545DD5}"/>
          </ac:spMkLst>
        </pc:spChg>
        <pc:spChg chg="add">
          <ac:chgData name="Emil van der Weijden" userId="d5a97714-595f-41f7-a457-b8fe7f3b0d31" providerId="ADAL" clId="{1C87B17B-A8F1-4219-A3E4-F1E37E1612AA}" dt="2023-01-23T08:10:28.833" v="1"/>
          <ac:spMkLst>
            <pc:docMk/>
            <pc:sldMk cId="2204339915" sldId="282"/>
            <ac:spMk id="12" creationId="{081E4A58-353D-44AE-B2FC-2A74E2E400F7}"/>
          </ac:spMkLst>
        </pc:spChg>
      </pc:sldChg>
      <pc:sldChg chg="modSp mod ord">
        <pc:chgData name="Emil van der Weijden" userId="d5a97714-595f-41f7-a457-b8fe7f3b0d31" providerId="ADAL" clId="{1C87B17B-A8F1-4219-A3E4-F1E37E1612AA}" dt="2023-01-23T08:31:49.061" v="1177"/>
        <pc:sldMkLst>
          <pc:docMk/>
          <pc:sldMk cId="3728979557" sldId="290"/>
        </pc:sldMkLst>
        <pc:spChg chg="mod">
          <ac:chgData name="Emil van der Weijden" userId="d5a97714-595f-41f7-a457-b8fe7f3b0d31" providerId="ADAL" clId="{1C87B17B-A8F1-4219-A3E4-F1E37E1612AA}" dt="2023-01-23T08:24:18.895" v="687" actId="20577"/>
          <ac:spMkLst>
            <pc:docMk/>
            <pc:sldMk cId="3728979557" sldId="290"/>
            <ac:spMk id="2" creationId="{A49B5C22-357D-86B9-3BCB-B8DA42DDAACE}"/>
          </ac:spMkLst>
        </pc:spChg>
        <pc:spChg chg="mod">
          <ac:chgData name="Emil van der Weijden" userId="d5a97714-595f-41f7-a457-b8fe7f3b0d31" providerId="ADAL" clId="{1C87B17B-A8F1-4219-A3E4-F1E37E1612AA}" dt="2023-01-23T08:30:13.802" v="1166" actId="20577"/>
          <ac:spMkLst>
            <pc:docMk/>
            <pc:sldMk cId="3728979557" sldId="290"/>
            <ac:spMk id="3" creationId="{B2481B31-4995-2EA0-B9B6-272575DD84F5}"/>
          </ac:spMkLst>
        </pc:spChg>
      </pc:sldChg>
      <pc:sldChg chg="modSp new mod">
        <pc:chgData name="Emil van der Weijden" userId="d5a97714-595f-41f7-a457-b8fe7f3b0d31" providerId="ADAL" clId="{1C87B17B-A8F1-4219-A3E4-F1E37E1612AA}" dt="2023-01-23T08:31:26.368" v="1175" actId="27636"/>
        <pc:sldMkLst>
          <pc:docMk/>
          <pc:sldMk cId="2983169443" sldId="291"/>
        </pc:sldMkLst>
        <pc:spChg chg="mod">
          <ac:chgData name="Emil van der Weijden" userId="d5a97714-595f-41f7-a457-b8fe7f3b0d31" providerId="ADAL" clId="{1C87B17B-A8F1-4219-A3E4-F1E37E1612AA}" dt="2023-01-23T08:18:55.516" v="417" actId="1076"/>
          <ac:spMkLst>
            <pc:docMk/>
            <pc:sldMk cId="2983169443" sldId="291"/>
            <ac:spMk id="2" creationId="{9FAEA6CA-0256-CC29-2161-F57D092A373F}"/>
          </ac:spMkLst>
        </pc:spChg>
        <pc:spChg chg="mod">
          <ac:chgData name="Emil van der Weijden" userId="d5a97714-595f-41f7-a457-b8fe7f3b0d31" providerId="ADAL" clId="{1C87B17B-A8F1-4219-A3E4-F1E37E1612AA}" dt="2023-01-23T08:31:26.368" v="1175" actId="27636"/>
          <ac:spMkLst>
            <pc:docMk/>
            <pc:sldMk cId="2983169443" sldId="291"/>
            <ac:spMk id="3" creationId="{C3B2B5CB-205B-ADC0-52E5-2C5DBFCCED1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7B70532-C53F-4BFE-AB8E-9A8AAEEC8635}" type="datetimeFigureOut">
              <a:rPr lang="nl-NL" smtClean="0"/>
              <a:t>23-1-2023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4042606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7B70532-C53F-4BFE-AB8E-9A8AAEEC8635}" type="datetimeFigureOut">
              <a:rPr lang="nl-NL" smtClean="0"/>
              <a:t>23-1-2023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1594395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7B70532-C53F-4BFE-AB8E-9A8AAEEC8635}" type="datetimeFigureOut">
              <a:rPr lang="nl-NL" smtClean="0"/>
              <a:t>23-1-2023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1039797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7B70532-C53F-4BFE-AB8E-9A8AAEEC8635}" type="datetimeFigureOut">
              <a:rPr lang="nl-NL" smtClean="0"/>
              <a:t>23-1-2023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109276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47B70532-C53F-4BFE-AB8E-9A8AAEEC8635}" type="datetimeFigureOut">
              <a:rPr lang="nl-NL" smtClean="0"/>
              <a:t>23-1-2023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775009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7B70532-C53F-4BFE-AB8E-9A8AAEEC8635}" type="datetimeFigureOut">
              <a:rPr lang="nl-NL" smtClean="0"/>
              <a:t>23-1-2023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1478007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7B70532-C53F-4BFE-AB8E-9A8AAEEC8635}" type="datetimeFigureOut">
              <a:rPr lang="nl-NL" smtClean="0"/>
              <a:t>23-1-2023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2443177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7B70532-C53F-4BFE-AB8E-9A8AAEEC8635}" type="datetimeFigureOut">
              <a:rPr lang="nl-NL" smtClean="0"/>
              <a:t>23-1-2023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60264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7B70532-C53F-4BFE-AB8E-9A8AAEEC8635}" type="datetimeFigureOut">
              <a:rPr lang="nl-NL" smtClean="0"/>
              <a:t>23-1-2023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1824876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47B70532-C53F-4BFE-AB8E-9A8AAEEC8635}" type="datetimeFigureOut">
              <a:rPr lang="nl-NL" smtClean="0"/>
              <a:t>23-1-2023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359031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47B70532-C53F-4BFE-AB8E-9A8AAEEC8635}" type="datetimeFigureOut">
              <a:rPr lang="nl-NL" smtClean="0"/>
              <a:t>23-1-2023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78703-0A0D-4437-8835-4835F2D45913}" type="slidenum">
              <a:rPr lang="nl-NL" smtClean="0"/>
              <a:t>‹nr.›</a:t>
            </a:fld>
            <a:endParaRPr lang="nl-NL"/>
          </a:p>
        </p:txBody>
      </p:sp>
    </p:spTree>
    <p:extLst>
      <p:ext uri="{BB962C8B-B14F-4D97-AF65-F5344CB8AC3E}">
        <p14:creationId xmlns:p14="http://schemas.microsoft.com/office/powerpoint/2010/main" val="3206471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70532-C53F-4BFE-AB8E-9A8AAEEC8635}" type="datetimeFigureOut">
              <a:rPr lang="nl-NL" smtClean="0"/>
              <a:t>23-1-2023</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78703-0A0D-4437-8835-4835F2D45913}" type="slidenum">
              <a:rPr lang="nl-NL" smtClean="0"/>
              <a:t>‹nr.›</a:t>
            </a:fld>
            <a:endParaRPr lang="nl-NL"/>
          </a:p>
        </p:txBody>
      </p:sp>
    </p:spTree>
    <p:extLst>
      <p:ext uri="{BB962C8B-B14F-4D97-AF65-F5344CB8AC3E}">
        <p14:creationId xmlns:p14="http://schemas.microsoft.com/office/powerpoint/2010/main" val="35412769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kborgerink@zone.colleg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youtube.com/watch?v=p4FRPocwFs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youtube.com/watch?v=SNuZ4OE6vC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youtu.be/pPruq3zyPw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hyperlink" Target="https://www.youtube.com/watch?v=uqtptXFyb2c"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doggo.nl/artikelen/hondentraining/nieuwe-gedragingen-shape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nl/url?sa=i&amp;rct=j&amp;q=&amp;esrc=s&amp;frm=1&amp;source=images&amp;cd=&amp;cad=rja&amp;docid=LVdB8ccvw0ppwM&amp;tbnid=jS2XmmARLTVWkM:&amp;ved=0CAUQjRw&amp;url=http://latimesblogs.latimes.com/unleashed/2009/08/page/2/&amp;ei=7ytBUuPlF8TctAb-xoD4CA&amp;psig=AFQjCNGSJN02Qk-TXiZIs_abeHpyW9uCug&amp;ust=138008916110077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437344"/>
            <a:ext cx="9144000" cy="2387600"/>
          </a:xfrm>
        </p:spPr>
        <p:txBody>
          <a:bodyPr>
            <a:normAutofit/>
          </a:bodyPr>
          <a:lstStyle/>
          <a:p>
            <a:pPr algn="ctr"/>
            <a:r>
              <a:rPr lang="nl-NL" sz="4000" dirty="0"/>
              <a:t>Lessen</a:t>
            </a:r>
            <a:br>
              <a:rPr lang="nl-NL" dirty="0"/>
            </a:br>
            <a:r>
              <a:rPr lang="nl-NL" b="1" dirty="0"/>
              <a:t>Trainen van een dier</a:t>
            </a:r>
            <a:br>
              <a:rPr lang="nl-NL" b="1" dirty="0"/>
            </a:br>
            <a:r>
              <a:rPr lang="nl-NL" sz="3600" b="1" dirty="0"/>
              <a:t>Les 2</a:t>
            </a:r>
          </a:p>
        </p:txBody>
      </p:sp>
      <p:sp>
        <p:nvSpPr>
          <p:cNvPr id="3" name="Ondertitel 2"/>
          <p:cNvSpPr>
            <a:spLocks noGrp="1"/>
          </p:cNvSpPr>
          <p:nvPr>
            <p:ph type="subTitle" idx="1"/>
          </p:nvPr>
        </p:nvSpPr>
        <p:spPr>
          <a:xfrm>
            <a:off x="1524000" y="4415247"/>
            <a:ext cx="9144000" cy="1456508"/>
          </a:xfrm>
        </p:spPr>
        <p:txBody>
          <a:bodyPr>
            <a:normAutofit/>
          </a:bodyPr>
          <a:lstStyle/>
          <a:p>
            <a:pPr algn="ctr"/>
            <a:r>
              <a:rPr lang="nl-NL" sz="1867" dirty="0"/>
              <a:t>Docent</a:t>
            </a:r>
          </a:p>
          <a:p>
            <a:pPr algn="ctr"/>
            <a:r>
              <a:rPr lang="nl-NL" sz="1867" dirty="0" err="1">
                <a:hlinkClick r:id="rId2"/>
              </a:rPr>
              <a:t>evdweijden@zone.college</a:t>
            </a:r>
            <a:r>
              <a:rPr lang="nl-NL" sz="1867" dirty="0"/>
              <a:t> </a:t>
            </a:r>
          </a:p>
        </p:txBody>
      </p:sp>
      <p:pic>
        <p:nvPicPr>
          <p:cNvPr id="4098" name="Picture 2" descr="Gerelateerde afbeel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8604" y="2965269"/>
            <a:ext cx="2354502" cy="331984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Gerelateerde afbeeld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218894" y="2965269"/>
            <a:ext cx="2354502" cy="3319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3340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Scanning</a:t>
            </a:r>
          </a:p>
        </p:txBody>
      </p:sp>
      <p:sp>
        <p:nvSpPr>
          <p:cNvPr id="3" name="Tijdelijke aanduiding voor inhoud 2"/>
          <p:cNvSpPr>
            <a:spLocks noGrp="1"/>
          </p:cNvSpPr>
          <p:nvPr>
            <p:ph idx="1"/>
          </p:nvPr>
        </p:nvSpPr>
        <p:spPr>
          <a:xfrm>
            <a:off x="838200" y="1825625"/>
            <a:ext cx="9115697" cy="4351338"/>
          </a:xfrm>
        </p:spPr>
        <p:txBody>
          <a:bodyPr>
            <a:normAutofit fontScale="92500" lnSpcReduction="20000"/>
          </a:bodyPr>
          <a:lstStyle/>
          <a:p>
            <a:r>
              <a:rPr lang="nl-NL" sz="2600" dirty="0">
                <a:solidFill>
                  <a:schemeClr val="tx1"/>
                </a:solidFill>
              </a:rPr>
              <a:t>Je observeert het natuurlijk gedrag van het dier.</a:t>
            </a:r>
          </a:p>
          <a:p>
            <a:endParaRPr lang="nl-NL" sz="2600" dirty="0"/>
          </a:p>
          <a:p>
            <a:r>
              <a:rPr lang="nl-NL" sz="2600" dirty="0">
                <a:solidFill>
                  <a:schemeClr val="tx1"/>
                </a:solidFill>
              </a:rPr>
              <a:t> Op het moment dat het dier uit zichzelf het gewenste gedrag laat zien wat je op commando wil aanleren, volgt een beloning voor het dier. </a:t>
            </a:r>
          </a:p>
          <a:p>
            <a:endParaRPr lang="nl-NL" sz="2600" dirty="0"/>
          </a:p>
          <a:p>
            <a:r>
              <a:rPr lang="nl-NL" sz="2600" dirty="0">
                <a:solidFill>
                  <a:schemeClr val="tx1"/>
                </a:solidFill>
              </a:rPr>
              <a:t>Later geef je een commando zodra het dier het gewenste gedrag uit zichzelf laat zien. </a:t>
            </a:r>
          </a:p>
          <a:p>
            <a:endParaRPr lang="nl-NL" sz="2600" dirty="0"/>
          </a:p>
          <a:p>
            <a:r>
              <a:rPr lang="nl-NL" sz="2600" dirty="0">
                <a:solidFill>
                  <a:schemeClr val="tx1"/>
                </a:solidFill>
              </a:rPr>
              <a:t>Het dier leert daardoor de link te leggen tussen dat gedrag en het commando.</a:t>
            </a:r>
          </a:p>
          <a:p>
            <a:endParaRPr lang="nl-NL" sz="2600" dirty="0">
              <a:hlinkClick r:id="rId2"/>
            </a:endParaRPr>
          </a:p>
          <a:p>
            <a:r>
              <a:rPr lang="nl-NL" sz="1900" dirty="0">
                <a:solidFill>
                  <a:schemeClr val="tx1"/>
                </a:solidFill>
                <a:hlinkClick r:id="rId2"/>
              </a:rPr>
              <a:t>https://www.youtube.com/watch?v=p4FRPocwFsA</a:t>
            </a:r>
            <a:r>
              <a:rPr lang="nl-NL" sz="1900" dirty="0">
                <a:solidFill>
                  <a:schemeClr val="tx1"/>
                </a:solidFill>
              </a:rPr>
              <a:t> </a:t>
            </a:r>
          </a:p>
        </p:txBody>
      </p:sp>
      <p:pic>
        <p:nvPicPr>
          <p:cNvPr id="4" name="Picture 2" descr="http://howtotrainpets.com/wp-content/uploads/2010/08/training-pets-shapi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52611" y="4271481"/>
            <a:ext cx="2540643" cy="19054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168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Modelling</a:t>
            </a:r>
            <a:endParaRPr lang="nl-NL" dirty="0"/>
          </a:p>
        </p:txBody>
      </p:sp>
      <p:sp>
        <p:nvSpPr>
          <p:cNvPr id="3" name="Tijdelijke aanduiding voor inhoud 2"/>
          <p:cNvSpPr>
            <a:spLocks noGrp="1"/>
          </p:cNvSpPr>
          <p:nvPr>
            <p:ph idx="1"/>
          </p:nvPr>
        </p:nvSpPr>
        <p:spPr/>
        <p:txBody>
          <a:bodyPr>
            <a:normAutofit/>
          </a:bodyPr>
          <a:lstStyle/>
          <a:p>
            <a:r>
              <a:rPr lang="nl-NL" sz="2400" dirty="0">
                <a:solidFill>
                  <a:schemeClr val="tx1"/>
                </a:solidFill>
              </a:rPr>
              <a:t>Je leert een dier iets door het te laten zien: je drukt bijvoorbeeld de kont van de hond naar de grond. Zodra hij zit, ontvangt hij de beloning. </a:t>
            </a:r>
          </a:p>
          <a:p>
            <a:endParaRPr lang="nl-NL" sz="2400" dirty="0"/>
          </a:p>
          <a:p>
            <a:r>
              <a:rPr lang="nl-NL" sz="2400" dirty="0">
                <a:solidFill>
                  <a:schemeClr val="tx1"/>
                </a:solidFill>
              </a:rPr>
              <a:t>Een ander voorbeeld is het aanleren van gebarentaal </a:t>
            </a:r>
            <a:r>
              <a:rPr lang="nl-NL" sz="2400" dirty="0"/>
              <a:t>aan mensapen</a:t>
            </a:r>
            <a:r>
              <a:rPr lang="nl-NL" sz="2400" dirty="0">
                <a:solidFill>
                  <a:schemeClr val="tx1"/>
                </a:solidFill>
              </a:rPr>
              <a:t>.</a:t>
            </a:r>
          </a:p>
          <a:p>
            <a:r>
              <a:rPr lang="nl-NL" sz="2400" dirty="0">
                <a:solidFill>
                  <a:schemeClr val="tx1"/>
                </a:solidFill>
              </a:rPr>
              <a:t>De handen worden in de juiste positie gedrukt, waarna de beloning volgt. Op die manier zien de dieren wat de bedoeling is.</a:t>
            </a:r>
          </a:p>
          <a:p>
            <a:endParaRPr lang="nl-NL" sz="2400" dirty="0">
              <a:hlinkClick r:id="rId2"/>
            </a:endParaRPr>
          </a:p>
          <a:p>
            <a:r>
              <a:rPr lang="nl-NL" sz="2000" dirty="0">
                <a:solidFill>
                  <a:schemeClr val="tx1"/>
                </a:solidFill>
                <a:hlinkClick r:id="rId2"/>
              </a:rPr>
              <a:t>https://www.youtube.com/watch?v=SNuZ4OE6vCk</a:t>
            </a:r>
            <a:r>
              <a:rPr lang="nl-NL" sz="2000" dirty="0">
                <a:solidFill>
                  <a:schemeClr val="tx1"/>
                </a:solidFill>
              </a:rPr>
              <a:t> </a:t>
            </a:r>
          </a:p>
        </p:txBody>
      </p:sp>
      <p:pic>
        <p:nvPicPr>
          <p:cNvPr id="4" name="Picture 6" descr="http://pad3.whstatic.com/images/thumb/6/62/Teach-Your-Dog-to-Sit-Step-15.jpg/550px-Teach-Your-Dog-to-Sit-Step-1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52338" y="4271481"/>
            <a:ext cx="2537567" cy="19054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465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Mimicri</a:t>
            </a:r>
            <a:endParaRPr lang="nl-NL" dirty="0"/>
          </a:p>
        </p:txBody>
      </p:sp>
      <p:sp>
        <p:nvSpPr>
          <p:cNvPr id="3" name="Tijdelijke aanduiding voor inhoud 2"/>
          <p:cNvSpPr>
            <a:spLocks noGrp="1"/>
          </p:cNvSpPr>
          <p:nvPr>
            <p:ph idx="1"/>
          </p:nvPr>
        </p:nvSpPr>
        <p:spPr/>
        <p:txBody>
          <a:bodyPr/>
          <a:lstStyle/>
          <a:p>
            <a:r>
              <a:rPr lang="nl-NL" dirty="0">
                <a:solidFill>
                  <a:schemeClr val="tx1"/>
                </a:solidFill>
              </a:rPr>
              <a:t>Mimicry: Je leert een dier het gedrag van een ander te imiteren. </a:t>
            </a:r>
          </a:p>
          <a:p>
            <a:endParaRPr lang="nl-NL" dirty="0">
              <a:solidFill>
                <a:schemeClr val="tx1"/>
              </a:solidFill>
            </a:endParaRPr>
          </a:p>
          <a:p>
            <a:r>
              <a:rPr lang="nl-NL" dirty="0">
                <a:solidFill>
                  <a:schemeClr val="tx1"/>
                </a:solidFill>
              </a:rPr>
              <a:t>Deze vorm van </a:t>
            </a:r>
            <a:r>
              <a:rPr lang="nl-NL" dirty="0" err="1">
                <a:solidFill>
                  <a:schemeClr val="tx1"/>
                </a:solidFill>
              </a:rPr>
              <a:t>shaping</a:t>
            </a:r>
            <a:r>
              <a:rPr lang="nl-NL" dirty="0">
                <a:solidFill>
                  <a:schemeClr val="tx1"/>
                </a:solidFill>
              </a:rPr>
              <a:t> wordt vooral gebruikt bij het leren praten van vogels. </a:t>
            </a:r>
          </a:p>
          <a:p>
            <a:endParaRPr lang="nl-NL" dirty="0"/>
          </a:p>
          <a:p>
            <a:r>
              <a:rPr lang="nl-NL" dirty="0">
                <a:solidFill>
                  <a:schemeClr val="tx1"/>
                </a:solidFill>
              </a:rPr>
              <a:t>Maar je kan bijvoorbeeld een chimpansee ook leren een rondje te maken door het zelf eerst voor te doen.</a:t>
            </a:r>
          </a:p>
          <a:p>
            <a:endParaRPr lang="nl-NL" dirty="0">
              <a:solidFill>
                <a:schemeClr val="tx1"/>
              </a:solidFill>
            </a:endParaRPr>
          </a:p>
          <a:p>
            <a:r>
              <a:rPr lang="nl-NL" dirty="0">
                <a:solidFill>
                  <a:schemeClr val="tx1"/>
                </a:solidFill>
                <a:hlinkClick r:id="rId2"/>
              </a:rPr>
              <a:t>https://youtu.be/pPruq3zyPwk</a:t>
            </a:r>
            <a:r>
              <a:rPr lang="nl-NL" dirty="0">
                <a:solidFill>
                  <a:schemeClr val="tx1"/>
                </a:solidFill>
              </a:rPr>
              <a:t> </a:t>
            </a:r>
          </a:p>
        </p:txBody>
      </p:sp>
      <p:pic>
        <p:nvPicPr>
          <p:cNvPr id="4" name="Picture 8" descr="http://farm4.static.flickr.com/3360/3258609068_20c727e190.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0581"/>
          <a:stretch/>
        </p:blipFill>
        <p:spPr bwMode="auto">
          <a:xfrm>
            <a:off x="9553274" y="4183867"/>
            <a:ext cx="2289975" cy="190123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217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Clickertraining</a:t>
            </a:r>
          </a:p>
        </p:txBody>
      </p:sp>
      <p:sp>
        <p:nvSpPr>
          <p:cNvPr id="3" name="Tijdelijke aanduiding voor inhoud 2"/>
          <p:cNvSpPr>
            <a:spLocks noGrp="1"/>
          </p:cNvSpPr>
          <p:nvPr>
            <p:ph idx="1"/>
          </p:nvPr>
        </p:nvSpPr>
        <p:spPr/>
        <p:txBody>
          <a:bodyPr/>
          <a:lstStyle/>
          <a:p>
            <a:r>
              <a:rPr lang="nl-NL" dirty="0"/>
              <a:t>Het volgende spelletje ken je waarschijnlijk wel. Heet! Je probeert iemand, door alleen maar de woorden ‘heet’ of ‘koud’ te gebruiken, te vertellen wat hij moet doen.</a:t>
            </a:r>
          </a:p>
          <a:p>
            <a:endParaRPr lang="nl-NL" dirty="0"/>
          </a:p>
          <a:p>
            <a:r>
              <a:rPr lang="nl-NL" dirty="0"/>
              <a:t>Clickertraining werkt niet veel anders, hier ‘click’ je alleen wanneer de hond doet wat jij van hem wilt. </a:t>
            </a:r>
          </a:p>
          <a:p>
            <a:endParaRPr lang="nl-NL" dirty="0"/>
          </a:p>
          <a:p>
            <a:r>
              <a:rPr lang="nl-NL" dirty="0"/>
              <a:t>De click is de voorspeller van een beloning. </a:t>
            </a:r>
          </a:p>
          <a:p>
            <a:endParaRPr lang="nl-NL" dirty="0"/>
          </a:p>
        </p:txBody>
      </p:sp>
      <p:pic>
        <p:nvPicPr>
          <p:cNvPr id="1028" name="Picture 4" descr="Afbeeldingsresultaat voor clicker train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09850" y="4088674"/>
            <a:ext cx="1482150" cy="2223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849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de </a:t>
            </a:r>
            <a:r>
              <a:rPr lang="nl-NL" dirty="0" err="1"/>
              <a:t>clicker</a:t>
            </a:r>
            <a:r>
              <a:rPr lang="nl-NL" dirty="0"/>
              <a:t>?</a:t>
            </a:r>
          </a:p>
        </p:txBody>
      </p:sp>
      <p:sp>
        <p:nvSpPr>
          <p:cNvPr id="3" name="Tijdelijke aanduiding voor inhoud 2"/>
          <p:cNvSpPr>
            <a:spLocks noGrp="1"/>
          </p:cNvSpPr>
          <p:nvPr>
            <p:ph idx="1"/>
          </p:nvPr>
        </p:nvSpPr>
        <p:spPr>
          <a:xfrm>
            <a:off x="838200" y="1825625"/>
            <a:ext cx="9768840" cy="4351338"/>
          </a:xfrm>
        </p:spPr>
        <p:txBody>
          <a:bodyPr>
            <a:normAutofit fontScale="92500" lnSpcReduction="20000"/>
          </a:bodyPr>
          <a:lstStyle/>
          <a:p>
            <a:r>
              <a:rPr lang="nl-NL" dirty="0"/>
              <a:t>De </a:t>
            </a:r>
            <a:r>
              <a:rPr lang="nl-NL" dirty="0" err="1"/>
              <a:t>clicker</a:t>
            </a:r>
            <a:r>
              <a:rPr lang="nl-NL" dirty="0"/>
              <a:t> is een klein plastic apparaatje dat een klikkend geluid maakt. </a:t>
            </a:r>
          </a:p>
          <a:p>
            <a:endParaRPr lang="nl-NL" dirty="0"/>
          </a:p>
          <a:p>
            <a:r>
              <a:rPr lang="nl-NL" dirty="0"/>
              <a:t>De hond gaat leren dat het geluid van de </a:t>
            </a:r>
            <a:r>
              <a:rPr lang="nl-NL" dirty="0" err="1"/>
              <a:t>clicker</a:t>
            </a:r>
            <a:r>
              <a:rPr lang="nl-NL" dirty="0"/>
              <a:t> betekent dat hij een beloning heeft verdiend. </a:t>
            </a:r>
          </a:p>
          <a:p>
            <a:endParaRPr lang="nl-NL" dirty="0"/>
          </a:p>
          <a:p>
            <a:r>
              <a:rPr lang="nl-NL" dirty="0"/>
              <a:t>Je maakt aan je hond duidelijk welk gedrag je hem wilt leren, door te ‘</a:t>
            </a:r>
            <a:r>
              <a:rPr lang="nl-NL" dirty="0" err="1"/>
              <a:t>clicken</a:t>
            </a:r>
            <a:r>
              <a:rPr lang="nl-NL" dirty="0"/>
              <a:t>’ op het moment dat de hond het gewenste gedrag vertoont.</a:t>
            </a:r>
          </a:p>
          <a:p>
            <a:endParaRPr lang="nl-NL" dirty="0"/>
          </a:p>
          <a:p>
            <a:r>
              <a:rPr lang="nl-NL" dirty="0"/>
              <a:t>Doordat de hond geleerd heeft het geluid van de </a:t>
            </a:r>
            <a:r>
              <a:rPr lang="nl-NL" dirty="0" err="1"/>
              <a:t>clicker</a:t>
            </a:r>
            <a:r>
              <a:rPr lang="nl-NL" dirty="0"/>
              <a:t> te koppelen met een beloning, zal hij gedrag waarvoor je </a:t>
            </a:r>
            <a:r>
              <a:rPr lang="nl-NL" dirty="0" err="1"/>
              <a:t>clickt</a:t>
            </a:r>
            <a:r>
              <a:rPr lang="nl-NL" dirty="0"/>
              <a:t> steeds vaker gaan herhalen.</a:t>
            </a:r>
          </a:p>
          <a:p>
            <a:endParaRPr lang="nl-NL" dirty="0"/>
          </a:p>
        </p:txBody>
      </p:sp>
      <p:pic>
        <p:nvPicPr>
          <p:cNvPr id="4" name="Picture 2" descr="Afbeeldingsresultaat voor click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63349" y="4735649"/>
            <a:ext cx="1576251" cy="1576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72310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Positive</a:t>
            </a:r>
            <a:r>
              <a:rPr lang="nl-NL" dirty="0"/>
              <a:t> </a:t>
            </a:r>
            <a:r>
              <a:rPr lang="nl-NL" dirty="0" err="1"/>
              <a:t>reïnforcement</a:t>
            </a:r>
            <a:endParaRPr lang="nl-NL" dirty="0"/>
          </a:p>
        </p:txBody>
      </p:sp>
      <p:sp>
        <p:nvSpPr>
          <p:cNvPr id="3" name="Tijdelijke aanduiding voor inhoud 2"/>
          <p:cNvSpPr>
            <a:spLocks noGrp="1"/>
          </p:cNvSpPr>
          <p:nvPr>
            <p:ph idx="1"/>
          </p:nvPr>
        </p:nvSpPr>
        <p:spPr>
          <a:xfrm>
            <a:off x="838200" y="1825625"/>
            <a:ext cx="8763000" cy="4351338"/>
          </a:xfrm>
        </p:spPr>
        <p:txBody>
          <a:bodyPr>
            <a:normAutofit lnSpcReduction="10000"/>
          </a:bodyPr>
          <a:lstStyle/>
          <a:p>
            <a:r>
              <a:rPr lang="nl-NL" dirty="0"/>
              <a:t>De training met behulp van de </a:t>
            </a:r>
            <a:r>
              <a:rPr lang="nl-NL" dirty="0" err="1"/>
              <a:t>Clicker</a:t>
            </a:r>
            <a:r>
              <a:rPr lang="nl-NL" dirty="0"/>
              <a:t> is </a:t>
            </a:r>
            <a:r>
              <a:rPr lang="nl-NL" dirty="0" err="1"/>
              <a:t>gebasseerd</a:t>
            </a:r>
            <a:r>
              <a:rPr lang="nl-NL" dirty="0"/>
              <a:t> op de positieve manier van trainen. </a:t>
            </a:r>
          </a:p>
          <a:p>
            <a:endParaRPr lang="nl-NL" dirty="0"/>
          </a:p>
          <a:p>
            <a:r>
              <a:rPr lang="nl-NL" dirty="0"/>
              <a:t>Bij deze training wordt geen ‘straf’ gebruikt. De honden krijgen dus geen ruk aan de halsband en ze worden niet geslagen of geschopt. </a:t>
            </a:r>
          </a:p>
          <a:p>
            <a:endParaRPr lang="nl-NL" dirty="0"/>
          </a:p>
          <a:p>
            <a:r>
              <a:rPr lang="nl-NL" dirty="0"/>
              <a:t>De positieve manier is namelijk veel leuker!  De hond leert eerst dat een ‘click’ een beloning betekent, dus een brokje of wat anders lekkers. </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9883" y="2375852"/>
            <a:ext cx="2301510" cy="3250883"/>
          </a:xfrm>
          <a:prstGeom prst="rect">
            <a:avLst/>
          </a:prstGeom>
        </p:spPr>
      </p:pic>
    </p:spTree>
    <p:extLst>
      <p:ext uri="{BB962C8B-B14F-4D97-AF65-F5344CB8AC3E}">
        <p14:creationId xmlns:p14="http://schemas.microsoft.com/office/powerpoint/2010/main" val="2734236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leer je een </a:t>
            </a:r>
            <a:r>
              <a:rPr lang="nl-NL" dirty="0" err="1"/>
              <a:t>clicker</a:t>
            </a:r>
            <a:r>
              <a:rPr lang="nl-NL" dirty="0"/>
              <a:t> aan?</a:t>
            </a:r>
          </a:p>
        </p:txBody>
      </p:sp>
      <p:sp>
        <p:nvSpPr>
          <p:cNvPr id="3" name="Tijdelijke aanduiding voor inhoud 2"/>
          <p:cNvSpPr>
            <a:spLocks noGrp="1"/>
          </p:cNvSpPr>
          <p:nvPr>
            <p:ph idx="1"/>
          </p:nvPr>
        </p:nvSpPr>
        <p:spPr/>
        <p:txBody>
          <a:bodyPr>
            <a:normAutofit fontScale="85000" lnSpcReduction="10000"/>
          </a:bodyPr>
          <a:lstStyle/>
          <a:p>
            <a:r>
              <a:rPr lang="nl-NL" dirty="0"/>
              <a:t> Je geeft een aantal keer achter elkaar een ‘click’ en direct daarna een koekje. </a:t>
            </a:r>
          </a:p>
          <a:p>
            <a:endParaRPr lang="nl-NL" dirty="0"/>
          </a:p>
          <a:p>
            <a:r>
              <a:rPr lang="nl-NL" dirty="0"/>
              <a:t>Het maakt niet uit wat hij op dat moment doet en het maakt ook niet uit waar en hoe jij staat. Herhaal dit een keer of vijf.</a:t>
            </a:r>
          </a:p>
          <a:p>
            <a:endParaRPr lang="nl-NL" dirty="0"/>
          </a:p>
          <a:p>
            <a:r>
              <a:rPr lang="nl-NL" dirty="0"/>
              <a:t> In het begin legt de hond nog geen verband tussen de ‘click’ en het lekkers. Maar na een paar keer zal hij gaan begrijpen dat de ‘click’ iets met het lekkers te maken heeft. </a:t>
            </a:r>
          </a:p>
          <a:p>
            <a:endParaRPr lang="nl-NL" dirty="0"/>
          </a:p>
          <a:p>
            <a:r>
              <a:rPr lang="nl-NL" dirty="0"/>
              <a:t>Je merkt dat hij het heeft begrepen als hij na de ‘click’ verlangend naar je opkijkt. Zo van: ‘Krijg ik nu wat?’. Dan doe je het nog een keer en stop je met de oefening.</a:t>
            </a:r>
          </a:p>
          <a:p>
            <a:endParaRPr lang="nl-NL" dirty="0"/>
          </a:p>
        </p:txBody>
      </p:sp>
    </p:spTree>
    <p:extLst>
      <p:ext uri="{BB962C8B-B14F-4D97-AF65-F5344CB8AC3E}">
        <p14:creationId xmlns:p14="http://schemas.microsoft.com/office/powerpoint/2010/main" val="195386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Target training</a:t>
            </a:r>
          </a:p>
        </p:txBody>
      </p:sp>
      <p:sp>
        <p:nvSpPr>
          <p:cNvPr id="3" name="Tijdelijke aanduiding voor inhoud 2"/>
          <p:cNvSpPr>
            <a:spLocks noGrp="1"/>
          </p:cNvSpPr>
          <p:nvPr>
            <p:ph idx="1"/>
          </p:nvPr>
        </p:nvSpPr>
        <p:spPr>
          <a:xfrm>
            <a:off x="939447" y="1971591"/>
            <a:ext cx="8831368" cy="4455335"/>
          </a:xfrm>
        </p:spPr>
        <p:txBody>
          <a:bodyPr>
            <a:normAutofit fontScale="85000" lnSpcReduction="20000"/>
          </a:bodyPr>
          <a:lstStyle/>
          <a:p>
            <a:r>
              <a:rPr lang="nl-NL" dirty="0"/>
              <a:t>Een voorwerp wat gebruikt wordt tijdens de training en wat het dier moet aanraken met een lichaamsdeel.</a:t>
            </a:r>
          </a:p>
          <a:p>
            <a:endParaRPr lang="nl-NL" dirty="0"/>
          </a:p>
          <a:p>
            <a:pPr marL="0" indent="0">
              <a:buNone/>
            </a:pPr>
            <a:r>
              <a:rPr lang="nl-NL" dirty="0"/>
              <a:t>Verschillende doeleinden:</a:t>
            </a:r>
          </a:p>
          <a:p>
            <a:r>
              <a:rPr lang="nl-NL" dirty="0"/>
              <a:t>Aanraken met een lichaamsdeel.</a:t>
            </a:r>
          </a:p>
          <a:p>
            <a:r>
              <a:rPr lang="nl-NL" dirty="0"/>
              <a:t>Naar target toe te laten bewegen door bv hoofd draaien.</a:t>
            </a:r>
          </a:p>
          <a:p>
            <a:r>
              <a:rPr lang="nl-NL" dirty="0"/>
              <a:t>Target te laten volgen.</a:t>
            </a:r>
          </a:p>
          <a:p>
            <a:r>
              <a:rPr lang="nl-NL" dirty="0"/>
              <a:t>Target te laten aanraken tot brug te horen is.</a:t>
            </a:r>
          </a:p>
          <a:p>
            <a:r>
              <a:rPr lang="nl-NL" dirty="0"/>
              <a:t>Met hele lichaam target aan te laten raken.</a:t>
            </a:r>
          </a:p>
          <a:p>
            <a:r>
              <a:rPr lang="nl-NL" dirty="0"/>
              <a:t>Meerdere targets te gebruiken (1 voor kop en 1 voor staart).</a:t>
            </a:r>
          </a:p>
          <a:p>
            <a:r>
              <a:rPr lang="nl-NL" dirty="0"/>
              <a:t>Door target 1 op plaats A te houden en target 2 op plaats B te houden leert het dier van A naar B te gaan.</a:t>
            </a:r>
          </a:p>
          <a:p>
            <a:pPr marL="0" indent="0">
              <a:buNone/>
            </a:pPr>
            <a:endParaRPr lang="nl-NL" dirty="0"/>
          </a:p>
          <a:p>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70815" y="2160476"/>
            <a:ext cx="2218712" cy="1726435"/>
          </a:xfrm>
          <a:prstGeom prst="rect">
            <a:avLst/>
          </a:prstGeom>
        </p:spPr>
      </p:pic>
      <p:pic>
        <p:nvPicPr>
          <p:cNvPr id="5" name="Afbeelding 4"/>
          <p:cNvPicPr>
            <a:picLocks noChangeAspect="1"/>
          </p:cNvPicPr>
          <p:nvPr/>
        </p:nvPicPr>
        <p:blipFill rotWithShape="1">
          <a:blip r:embed="rId3" cstate="print">
            <a:extLst>
              <a:ext uri="{28A0092B-C50C-407E-A947-70E740481C1C}">
                <a14:useLocalDpi xmlns:a14="http://schemas.microsoft.com/office/drawing/2010/main" val="0"/>
              </a:ext>
            </a:extLst>
          </a:blip>
          <a:srcRect l="10197" r="10656"/>
          <a:stretch/>
        </p:blipFill>
        <p:spPr>
          <a:xfrm>
            <a:off x="9770815" y="4356700"/>
            <a:ext cx="2218712" cy="1726435"/>
          </a:xfrm>
          <a:prstGeom prst="rect">
            <a:avLst/>
          </a:prstGeom>
        </p:spPr>
      </p:pic>
      <p:sp>
        <p:nvSpPr>
          <p:cNvPr id="6" name="Rechthoek 5"/>
          <p:cNvSpPr/>
          <p:nvPr/>
        </p:nvSpPr>
        <p:spPr>
          <a:xfrm>
            <a:off x="4871332" y="2654361"/>
            <a:ext cx="4899483" cy="369332"/>
          </a:xfrm>
          <a:prstGeom prst="rect">
            <a:avLst/>
          </a:prstGeom>
        </p:spPr>
        <p:txBody>
          <a:bodyPr wrap="none">
            <a:spAutoFit/>
          </a:bodyPr>
          <a:lstStyle/>
          <a:p>
            <a:r>
              <a:rPr lang="nl-NL" dirty="0">
                <a:hlinkClick r:id="rId4"/>
              </a:rPr>
              <a:t>https://www.youtube.com/watch?v=uqtptXFyb2c</a:t>
            </a:r>
            <a:r>
              <a:rPr lang="nl-NL" dirty="0"/>
              <a:t> </a:t>
            </a:r>
          </a:p>
        </p:txBody>
      </p:sp>
    </p:spTree>
    <p:extLst>
      <p:ext uri="{BB962C8B-B14F-4D97-AF65-F5344CB8AC3E}">
        <p14:creationId xmlns:p14="http://schemas.microsoft.com/office/powerpoint/2010/main" val="282433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A49B5C22-357D-86B9-3BCB-B8DA42DDAACE}"/>
              </a:ext>
            </a:extLst>
          </p:cNvPr>
          <p:cNvSpPr>
            <a:spLocks noGrp="1"/>
          </p:cNvSpPr>
          <p:nvPr>
            <p:ph type="title"/>
          </p:nvPr>
        </p:nvSpPr>
        <p:spPr>
          <a:xfrm>
            <a:off x="686834" y="1153572"/>
            <a:ext cx="3200400" cy="4461163"/>
          </a:xfrm>
        </p:spPr>
        <p:txBody>
          <a:bodyPr>
            <a:normAutofit/>
          </a:bodyPr>
          <a:lstStyle/>
          <a:p>
            <a:r>
              <a:rPr lang="nl-NL" dirty="0">
                <a:solidFill>
                  <a:srgbClr val="FFFFFF"/>
                </a:solidFill>
              </a:rPr>
              <a:t>Opdracht 5</a:t>
            </a:r>
            <a:br>
              <a:rPr lang="nl-NL" dirty="0">
                <a:solidFill>
                  <a:srgbClr val="FFFFFF"/>
                </a:solidFill>
              </a:rPr>
            </a:br>
            <a:r>
              <a:rPr lang="nl-NL" sz="2800" dirty="0" err="1">
                <a:solidFill>
                  <a:srgbClr val="FFFFFF"/>
                </a:solidFill>
              </a:rPr>
              <a:t>Shapingplan</a:t>
            </a:r>
            <a:endParaRPr lang="nl-NL"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B2481B31-4995-2EA0-B9B6-272575DD84F5}"/>
              </a:ext>
            </a:extLst>
          </p:cNvPr>
          <p:cNvSpPr>
            <a:spLocks noGrp="1"/>
          </p:cNvSpPr>
          <p:nvPr>
            <p:ph idx="1"/>
          </p:nvPr>
        </p:nvSpPr>
        <p:spPr>
          <a:xfrm>
            <a:off x="4447308" y="591344"/>
            <a:ext cx="6906491" cy="5585619"/>
          </a:xfrm>
        </p:spPr>
        <p:txBody>
          <a:bodyPr anchor="ctr">
            <a:normAutofit/>
          </a:bodyPr>
          <a:lstStyle/>
          <a:p>
            <a:pPr marL="514350" indent="-514350">
              <a:buFont typeface="+mj-lt"/>
              <a:buAutoNum type="arabicPeriod"/>
            </a:pPr>
            <a:r>
              <a:rPr lang="nl-NL" dirty="0"/>
              <a:t>Ga naar de volgende website en bestudeer deze. </a:t>
            </a:r>
            <a:r>
              <a:rPr lang="nl-NL" dirty="0">
                <a:hlinkClick r:id="rId2"/>
              </a:rPr>
              <a:t>https://www.doggo.nl/artikelen/hondentraining/nieuwe-gedragingen-shapen/</a:t>
            </a:r>
            <a:endParaRPr lang="nl-NL" dirty="0"/>
          </a:p>
          <a:p>
            <a:pPr marL="514350" indent="-514350">
              <a:buFont typeface="+mj-lt"/>
              <a:buAutoNum type="arabicPeriod"/>
            </a:pPr>
            <a:r>
              <a:rPr lang="nl-NL" dirty="0"/>
              <a:t>Maak een dia met een eigen </a:t>
            </a:r>
            <a:r>
              <a:rPr lang="nl-NL" dirty="0" err="1"/>
              <a:t>shapingplan</a:t>
            </a:r>
            <a:r>
              <a:rPr lang="nl-NL" dirty="0"/>
              <a:t> voor een dier. Je kunt het dier kiezen dat je straks gaat trainen, dat hoeft niet persé. Licht in de notitieruimte je plan toe.</a:t>
            </a:r>
          </a:p>
          <a:p>
            <a:pPr marL="514350" indent="-514350">
              <a:buFont typeface="+mj-lt"/>
              <a:buAutoNum type="arabicPeriod"/>
            </a:pPr>
            <a:r>
              <a:rPr lang="nl-NL" dirty="0"/>
              <a:t>Bedenk welke </a:t>
            </a:r>
            <a:r>
              <a:rPr lang="nl-NL" dirty="0" err="1"/>
              <a:t>shapingtechnieken</a:t>
            </a:r>
            <a:r>
              <a:rPr lang="nl-NL" dirty="0"/>
              <a:t> je zou willen gebruiken. Zet die op dia 2 van deze opdracht. Licht in de notitieruimte je keuze toe.</a:t>
            </a:r>
          </a:p>
          <a:p>
            <a:pPr marL="0" indent="0">
              <a:buNone/>
            </a:pPr>
            <a:endParaRPr lang="nl-NL" dirty="0"/>
          </a:p>
        </p:txBody>
      </p:sp>
    </p:spTree>
    <p:extLst>
      <p:ext uri="{BB962C8B-B14F-4D97-AF65-F5344CB8AC3E}">
        <p14:creationId xmlns:p14="http://schemas.microsoft.com/office/powerpoint/2010/main" val="3728979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 gaan elkaar trainen!</a:t>
            </a:r>
          </a:p>
        </p:txBody>
      </p:sp>
      <p:sp>
        <p:nvSpPr>
          <p:cNvPr id="3" name="Tijdelijke aanduiding voor inhoud 2"/>
          <p:cNvSpPr>
            <a:spLocks noGrp="1"/>
          </p:cNvSpPr>
          <p:nvPr>
            <p:ph idx="1"/>
          </p:nvPr>
        </p:nvSpPr>
        <p:spPr/>
        <p:txBody>
          <a:bodyPr/>
          <a:lstStyle/>
          <a:p>
            <a:endParaRPr lang="nl-NL" dirty="0"/>
          </a:p>
          <a:p>
            <a:endParaRPr lang="nl-NL" dirty="0"/>
          </a:p>
          <a:p>
            <a:endParaRPr lang="nl-NL" dirty="0"/>
          </a:p>
          <a:p>
            <a:endParaRPr lang="nl-NL" dirty="0"/>
          </a:p>
          <a:p>
            <a:endParaRPr lang="nl-NL" dirty="0"/>
          </a:p>
        </p:txBody>
      </p:sp>
      <p:pic>
        <p:nvPicPr>
          <p:cNvPr id="7" name="il_fi" descr="http://dogblog.smartzsites.com/wp-content/uploads/2008/11/bwdogtraining.jpg"/>
          <p:cNvPicPr/>
          <p:nvPr/>
        </p:nvPicPr>
        <p:blipFill>
          <a:blip r:embed="rId2" cstate="print"/>
          <a:srcRect/>
          <a:stretch>
            <a:fillRect/>
          </a:stretch>
        </p:blipFill>
        <p:spPr bwMode="auto">
          <a:xfrm>
            <a:off x="9522823" y="4243320"/>
            <a:ext cx="2525486" cy="1933643"/>
          </a:xfrm>
          <a:prstGeom prst="rect">
            <a:avLst/>
          </a:prstGeom>
          <a:noFill/>
          <a:ln w="9525">
            <a:noFill/>
            <a:miter lim="800000"/>
            <a:headEnd/>
            <a:tailEnd/>
          </a:ln>
        </p:spPr>
      </p:pic>
      <p:sp>
        <p:nvSpPr>
          <p:cNvPr id="5" name="Tijdelijke aanduiding voor inhoud 2"/>
          <p:cNvSpPr txBox="1">
            <a:spLocks/>
          </p:cNvSpPr>
          <p:nvPr/>
        </p:nvSpPr>
        <p:spPr>
          <a:xfrm>
            <a:off x="990600" y="1978025"/>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nl-NL" dirty="0"/>
              <a:t>Maak groepjes van 4 studenten. </a:t>
            </a:r>
          </a:p>
          <a:p>
            <a:pPr>
              <a:buFontTx/>
              <a:buChar char="-"/>
            </a:pPr>
            <a:r>
              <a:rPr lang="nl-NL" dirty="0"/>
              <a:t>2 studenten gaan trainen en 2 studenten gaan iets leren.</a:t>
            </a:r>
          </a:p>
          <a:p>
            <a:pPr lvl="1">
              <a:buFontTx/>
              <a:buChar char="-"/>
            </a:pPr>
            <a:r>
              <a:rPr lang="nl-NL" dirty="0"/>
              <a:t>Tijdens de les wisselen we ook een keer om. </a:t>
            </a:r>
          </a:p>
          <a:p>
            <a:pPr>
              <a:buFontTx/>
              <a:buChar char="-"/>
            </a:pPr>
            <a:r>
              <a:rPr lang="nl-NL" dirty="0"/>
              <a:t>Kies of je een target training of een </a:t>
            </a:r>
            <a:r>
              <a:rPr lang="nl-NL" dirty="0" err="1"/>
              <a:t>clicker</a:t>
            </a:r>
            <a:r>
              <a:rPr lang="nl-NL" dirty="0"/>
              <a:t> training gaat doen.</a:t>
            </a:r>
          </a:p>
          <a:p>
            <a:pPr>
              <a:buFontTx/>
              <a:buChar char="-"/>
            </a:pPr>
            <a:r>
              <a:rPr lang="nl-NL" dirty="0"/>
              <a:t>Kies een doel die je wilt behalen.</a:t>
            </a:r>
          </a:p>
          <a:p>
            <a:pPr>
              <a:buFontTx/>
              <a:buChar char="-"/>
            </a:pPr>
            <a:r>
              <a:rPr lang="nl-NL" dirty="0"/>
              <a:t>Maak een stappenplan hoe je dit doel gaat behalen. </a:t>
            </a:r>
          </a:p>
          <a:p>
            <a:pPr>
              <a:buFontTx/>
              <a:buChar char="-"/>
            </a:pPr>
            <a:r>
              <a:rPr lang="nl-NL" dirty="0"/>
              <a:t>Wanneer ga je belonen?</a:t>
            </a:r>
          </a:p>
          <a:p>
            <a:pPr>
              <a:buFontTx/>
              <a:buChar char="-"/>
            </a:pPr>
            <a:r>
              <a:rPr lang="nl-NL" dirty="0"/>
              <a:t>Wanneer is je doel behaald?</a:t>
            </a:r>
          </a:p>
          <a:p>
            <a:pPr>
              <a:buFontTx/>
              <a:buChar char="-"/>
            </a:pPr>
            <a:r>
              <a:rPr lang="nl-NL" dirty="0"/>
              <a:t>Oefenen maar!</a:t>
            </a:r>
          </a:p>
          <a:p>
            <a:pPr>
              <a:buFontTx/>
              <a:buChar char="-"/>
            </a:pPr>
            <a:endParaRPr lang="nl-NL" dirty="0"/>
          </a:p>
          <a:p>
            <a:endParaRPr lang="nl-NL" dirty="0"/>
          </a:p>
        </p:txBody>
      </p:sp>
    </p:spTree>
    <p:extLst>
      <p:ext uri="{BB962C8B-B14F-4D97-AF65-F5344CB8AC3E}">
        <p14:creationId xmlns:p14="http://schemas.microsoft.com/office/powerpoint/2010/main" val="93637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Vorige week</a:t>
            </a:r>
          </a:p>
        </p:txBody>
      </p:sp>
      <p:sp>
        <p:nvSpPr>
          <p:cNvPr id="3" name="Tijdelijke aanduiding voor inhoud 2"/>
          <p:cNvSpPr>
            <a:spLocks noGrp="1"/>
          </p:cNvSpPr>
          <p:nvPr>
            <p:ph idx="1"/>
          </p:nvPr>
        </p:nvSpPr>
        <p:spPr>
          <a:xfrm>
            <a:off x="838200" y="1825624"/>
            <a:ext cx="10515600" cy="4601301"/>
          </a:xfrm>
        </p:spPr>
        <p:txBody>
          <a:bodyPr>
            <a:normAutofit fontScale="55000" lnSpcReduction="20000"/>
          </a:bodyPr>
          <a:lstStyle/>
          <a:p>
            <a:r>
              <a:rPr lang="nl-NL" sz="3300" b="1" dirty="0">
                <a:solidFill>
                  <a:schemeClr val="tx1"/>
                </a:solidFill>
              </a:rPr>
              <a:t>Doeleinden voor het trainen van dieren</a:t>
            </a:r>
          </a:p>
          <a:p>
            <a:endParaRPr lang="nl-NL" sz="3300" dirty="0">
              <a:solidFill>
                <a:schemeClr val="tx1"/>
              </a:solidFill>
            </a:endParaRPr>
          </a:p>
          <a:p>
            <a:r>
              <a:rPr lang="nl-NL" sz="3300" b="1" dirty="0"/>
              <a:t>Aangeboren gedrag</a:t>
            </a:r>
          </a:p>
          <a:p>
            <a:pPr lvl="1"/>
            <a:r>
              <a:rPr lang="nl-NL" sz="3300" dirty="0"/>
              <a:t>Reflexen </a:t>
            </a:r>
          </a:p>
          <a:p>
            <a:pPr lvl="1"/>
            <a:r>
              <a:rPr lang="nl-NL" sz="3300" dirty="0"/>
              <a:t>Instinct</a:t>
            </a:r>
          </a:p>
          <a:p>
            <a:pPr lvl="1"/>
            <a:endParaRPr lang="nl-NL" sz="3300" dirty="0"/>
          </a:p>
          <a:p>
            <a:pPr lvl="0"/>
            <a:r>
              <a:rPr lang="nl-NL" sz="3300" b="1" dirty="0"/>
              <a:t>Aangeleerd gedrag </a:t>
            </a:r>
          </a:p>
          <a:p>
            <a:pPr lvl="1"/>
            <a:r>
              <a:rPr lang="nl-NL" sz="3300" dirty="0"/>
              <a:t>Inprenting</a:t>
            </a:r>
          </a:p>
          <a:p>
            <a:pPr lvl="1"/>
            <a:r>
              <a:rPr lang="nl-NL" sz="3300" dirty="0"/>
              <a:t>Gewenning </a:t>
            </a:r>
            <a:r>
              <a:rPr lang="nl-NL" sz="3300" dirty="0">
                <a:sym typeface="Wingdings" panose="05000000000000000000" pitchFamily="2" charset="2"/>
              </a:rPr>
              <a:t> </a:t>
            </a:r>
            <a:r>
              <a:rPr lang="nl-NL" sz="3300" dirty="0"/>
              <a:t>Habituatie en sensitisatie</a:t>
            </a:r>
          </a:p>
          <a:p>
            <a:pPr lvl="1"/>
            <a:r>
              <a:rPr lang="nl-NL" sz="3300" dirty="0"/>
              <a:t>Imitatie</a:t>
            </a:r>
          </a:p>
          <a:p>
            <a:pPr lvl="1"/>
            <a:endParaRPr lang="nl-NL" sz="3300" dirty="0"/>
          </a:p>
          <a:p>
            <a:r>
              <a:rPr lang="nl-NL" sz="3300" b="1" dirty="0"/>
              <a:t>Associatieleren </a:t>
            </a:r>
          </a:p>
          <a:p>
            <a:pPr lvl="1"/>
            <a:r>
              <a:rPr lang="nl-NL" sz="3300" dirty="0"/>
              <a:t>Klassiek conditioneren</a:t>
            </a:r>
          </a:p>
          <a:p>
            <a:pPr lvl="1"/>
            <a:r>
              <a:rPr lang="nl-NL" sz="3300" dirty="0"/>
              <a:t>Operant conditioneren</a:t>
            </a:r>
          </a:p>
          <a:p>
            <a:pPr lvl="1"/>
            <a:r>
              <a:rPr lang="nl-NL" sz="3300" dirty="0"/>
              <a:t>Generaliseren en discrimineren</a:t>
            </a:r>
          </a:p>
          <a:p>
            <a:pPr lvl="1"/>
            <a:r>
              <a:rPr lang="nl-NL" sz="3300" dirty="0"/>
              <a:t>Extinctie</a:t>
            </a:r>
          </a:p>
          <a:p>
            <a:endParaRPr lang="nl-NL" dirty="0"/>
          </a:p>
        </p:txBody>
      </p:sp>
      <p:pic>
        <p:nvPicPr>
          <p:cNvPr id="4" name="Picture 2" descr="Gerelateerde afbeel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8971" y="1984405"/>
            <a:ext cx="3038112" cy="4283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6619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Trainingsplan</a:t>
            </a:r>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a:t>10 wetten:</a:t>
            </a:r>
          </a:p>
          <a:p>
            <a:pPr marL="514350" indent="-514350">
              <a:buFont typeface="+mj-lt"/>
              <a:buAutoNum type="arabicPeriod"/>
            </a:pPr>
            <a:r>
              <a:rPr lang="nl-NL" dirty="0"/>
              <a:t>Gebruik kleine stapjes</a:t>
            </a:r>
          </a:p>
          <a:p>
            <a:pPr marL="514350" indent="-514350">
              <a:buFont typeface="+mj-lt"/>
              <a:buAutoNum type="arabicPeriod"/>
            </a:pPr>
            <a:r>
              <a:rPr lang="nl-NL" dirty="0"/>
              <a:t>Train één stap tegelijk </a:t>
            </a:r>
          </a:p>
          <a:p>
            <a:pPr marL="514350" indent="-514350">
              <a:buFont typeface="+mj-lt"/>
              <a:buAutoNum type="arabicPeriod"/>
            </a:pPr>
            <a:r>
              <a:rPr lang="nl-NL" dirty="0"/>
              <a:t>Varieer de beloning voor volgende stap. </a:t>
            </a:r>
          </a:p>
          <a:p>
            <a:pPr marL="514350" indent="-514350">
              <a:buFont typeface="+mj-lt"/>
              <a:buAutoNum type="arabicPeriod"/>
            </a:pPr>
            <a:r>
              <a:rPr lang="nl-NL" dirty="0"/>
              <a:t>Accepteer dat dier het geleerde tijdelijk minder goed doet bij het aanleren van een nieuwe stap. </a:t>
            </a:r>
          </a:p>
          <a:p>
            <a:pPr marL="514350" indent="-514350">
              <a:buFont typeface="+mj-lt"/>
              <a:buAutoNum type="arabicPeriod"/>
            </a:pPr>
            <a:r>
              <a:rPr lang="nl-NL" dirty="0"/>
              <a:t>Plan vooruit: hou het trainingsplan in gedachten.</a:t>
            </a:r>
          </a:p>
          <a:p>
            <a:pPr marL="514350" indent="-514350">
              <a:buFont typeface="+mj-lt"/>
              <a:buAutoNum type="arabicPeriod"/>
            </a:pPr>
            <a:r>
              <a:rPr lang="nl-NL" dirty="0"/>
              <a:t>Verander niet van trainer(s) tijdens de stappen.</a:t>
            </a:r>
          </a:p>
          <a:p>
            <a:pPr marL="514350" indent="-514350">
              <a:buFont typeface="+mj-lt"/>
              <a:buAutoNum type="arabicPeriod"/>
            </a:pPr>
            <a:r>
              <a:rPr lang="nl-NL" dirty="0"/>
              <a:t>Als iets niet werkt: verander dan het plan. </a:t>
            </a:r>
          </a:p>
          <a:p>
            <a:pPr marL="514350" indent="-514350">
              <a:buFont typeface="+mj-lt"/>
              <a:buAutoNum type="arabicPeriod"/>
            </a:pPr>
            <a:r>
              <a:rPr lang="nl-NL" dirty="0"/>
              <a:t>Stop de sessie niet onnodig.</a:t>
            </a:r>
          </a:p>
          <a:p>
            <a:pPr marL="514350" indent="-514350">
              <a:buFont typeface="+mj-lt"/>
              <a:buAutoNum type="arabicPeriod"/>
            </a:pPr>
            <a:r>
              <a:rPr lang="nl-NL" dirty="0"/>
              <a:t>Doe een stap terug wanneer nodig.</a:t>
            </a:r>
          </a:p>
          <a:p>
            <a:pPr marL="514350" indent="-514350">
              <a:buFont typeface="+mj-lt"/>
              <a:buAutoNum type="arabicPeriod"/>
            </a:pPr>
            <a:r>
              <a:rPr lang="nl-NL" dirty="0"/>
              <a:t>Eindig een sessie positief: eindig met succes. </a:t>
            </a:r>
          </a:p>
          <a:p>
            <a:endParaRPr lang="nl-NL" dirty="0"/>
          </a:p>
        </p:txBody>
      </p:sp>
    </p:spTree>
    <p:extLst>
      <p:ext uri="{BB962C8B-B14F-4D97-AF65-F5344CB8AC3E}">
        <p14:creationId xmlns:p14="http://schemas.microsoft.com/office/powerpoint/2010/main" val="2611010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AEA6CA-0256-CC29-2161-F57D092A373F}"/>
              </a:ext>
            </a:extLst>
          </p:cNvPr>
          <p:cNvSpPr>
            <a:spLocks noGrp="1"/>
          </p:cNvSpPr>
          <p:nvPr>
            <p:ph type="title"/>
          </p:nvPr>
        </p:nvSpPr>
        <p:spPr>
          <a:xfrm>
            <a:off x="100070" y="500062"/>
            <a:ext cx="8988846" cy="1325563"/>
          </a:xfrm>
        </p:spPr>
        <p:txBody>
          <a:bodyPr/>
          <a:lstStyle/>
          <a:p>
            <a:r>
              <a:rPr lang="nl-NL" dirty="0"/>
              <a:t>Discriminerende stimulus of SD</a:t>
            </a:r>
          </a:p>
        </p:txBody>
      </p:sp>
      <p:sp>
        <p:nvSpPr>
          <p:cNvPr id="3" name="Tijdelijke aanduiding voor inhoud 2">
            <a:extLst>
              <a:ext uri="{FF2B5EF4-FFF2-40B4-BE49-F238E27FC236}">
                <a16:creationId xmlns:a16="http://schemas.microsoft.com/office/drawing/2014/main" id="{C3B2B5CB-205B-ADC0-52E5-2C5DBFCCED1E}"/>
              </a:ext>
            </a:extLst>
          </p:cNvPr>
          <p:cNvSpPr>
            <a:spLocks noGrp="1"/>
          </p:cNvSpPr>
          <p:nvPr>
            <p:ph idx="1"/>
          </p:nvPr>
        </p:nvSpPr>
        <p:spPr/>
        <p:txBody>
          <a:bodyPr>
            <a:normAutofit fontScale="92500"/>
          </a:bodyPr>
          <a:lstStyle/>
          <a:p>
            <a:pPr marL="0" indent="0">
              <a:buNone/>
            </a:pPr>
            <a:r>
              <a:rPr lang="nl-NL" sz="2400" dirty="0"/>
              <a:t>Bij andere gedragingen kan een cue (SD) toegevoegd worden om het gedrag benoemen. Een cue voeg je toe op het moment dat het gedrag zich voordoet. </a:t>
            </a:r>
          </a:p>
          <a:p>
            <a:pPr marL="0" indent="0">
              <a:buNone/>
            </a:pPr>
            <a:endParaRPr lang="nl-NL" sz="2400" dirty="0"/>
          </a:p>
          <a:p>
            <a:pPr marL="0" indent="0">
              <a:buNone/>
            </a:pPr>
            <a:r>
              <a:rPr lang="nl-NL" sz="2400" dirty="0"/>
              <a:t>Vervolgens ga je de cue geleidelijk aan naar voren schuiven, zodat je deze uiteindelijk geeft nog voordat het gedrag zich presenteert. </a:t>
            </a:r>
          </a:p>
          <a:p>
            <a:pPr marL="0" indent="0">
              <a:buNone/>
            </a:pPr>
            <a:endParaRPr lang="nl-NL" sz="2400" dirty="0"/>
          </a:p>
          <a:p>
            <a:pPr marL="0" indent="0">
              <a:buNone/>
            </a:pPr>
            <a:r>
              <a:rPr lang="nl-NL" sz="2400" dirty="0"/>
              <a:t>Ten slotte beloon je alleen nog maar de gedragingen die op cue gepresenteerd worden. Dit zal de link tussen cue en gedrag leggen. Dit is </a:t>
            </a:r>
            <a:r>
              <a:rPr lang="nl-NL" sz="2400" u="sng" dirty="0"/>
              <a:t>stimuluscontrole</a:t>
            </a:r>
            <a:r>
              <a:rPr lang="nl-NL" sz="2400" dirty="0"/>
              <a:t>. </a:t>
            </a:r>
          </a:p>
          <a:p>
            <a:pPr marL="0" indent="0">
              <a:buNone/>
            </a:pPr>
            <a:endParaRPr lang="nl-NL" sz="2400" dirty="0"/>
          </a:p>
          <a:p>
            <a:pPr marL="0" indent="0">
              <a:buNone/>
            </a:pPr>
            <a:r>
              <a:rPr lang="nl-NL" sz="2400" dirty="0"/>
              <a:t>Als een gedrag onder stimuluscontrole staat, wordt deze gepresenteerd na het geven van de cue en zal deze gedraging niet of nauwelijks getoond worden zonder cue.</a:t>
            </a:r>
          </a:p>
        </p:txBody>
      </p:sp>
    </p:spTree>
    <p:extLst>
      <p:ext uri="{BB962C8B-B14F-4D97-AF65-F5344CB8AC3E}">
        <p14:creationId xmlns:p14="http://schemas.microsoft.com/office/powerpoint/2010/main" val="2983169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Stimulus control</a:t>
            </a:r>
          </a:p>
        </p:txBody>
      </p:sp>
      <p:sp>
        <p:nvSpPr>
          <p:cNvPr id="3" name="Tijdelijke aanduiding voor inhoud 2"/>
          <p:cNvSpPr>
            <a:spLocks noGrp="1"/>
          </p:cNvSpPr>
          <p:nvPr>
            <p:ph idx="1"/>
          </p:nvPr>
        </p:nvSpPr>
        <p:spPr/>
        <p:txBody>
          <a:bodyPr>
            <a:normAutofit fontScale="92500" lnSpcReduction="20000"/>
          </a:bodyPr>
          <a:lstStyle/>
          <a:p>
            <a:r>
              <a:rPr lang="nl-NL" dirty="0"/>
              <a:t>Als je een gedrag hebt getraind, dan wil je dat het dier dit gedrag laat zien op commando.</a:t>
            </a:r>
          </a:p>
          <a:p>
            <a:endParaRPr lang="nl-NL" dirty="0"/>
          </a:p>
          <a:p>
            <a:pPr marL="0" indent="0">
              <a:buNone/>
            </a:pPr>
            <a:r>
              <a:rPr lang="nl-NL" dirty="0"/>
              <a:t>Hoe kun je controleren of er stimulus control is?</a:t>
            </a:r>
          </a:p>
          <a:p>
            <a:pPr marL="514350" indent="-514350">
              <a:buFont typeface="+mj-lt"/>
              <a:buAutoNum type="arabicPeriod"/>
            </a:pPr>
            <a:r>
              <a:rPr lang="nl-NL" dirty="0"/>
              <a:t>Gedrag wordt altijd getoond direct nadat de SD gegeven is. (hond gaat zitten op het signaal)</a:t>
            </a:r>
          </a:p>
          <a:p>
            <a:pPr marL="514350" indent="-514350">
              <a:buFont typeface="+mj-lt"/>
              <a:buAutoNum type="arabicPeriod"/>
            </a:pPr>
            <a:r>
              <a:rPr lang="nl-NL" dirty="0"/>
              <a:t>Gedrag wordt nooit getoond zonder dat de SD gegeven is. (hond gaat nooit spontaan zitten tijdens een trainingssessie)</a:t>
            </a:r>
          </a:p>
          <a:p>
            <a:pPr marL="514350" indent="-514350">
              <a:buFont typeface="+mj-lt"/>
              <a:buAutoNum type="arabicPeriod"/>
            </a:pPr>
            <a:r>
              <a:rPr lang="nl-NL" dirty="0"/>
              <a:t>Gedrag wordt nooit vertoond nadat een andere SD gegeven is. (hond gaat niet zitten als je “af” zegt)</a:t>
            </a:r>
          </a:p>
          <a:p>
            <a:pPr marL="514350" indent="-514350">
              <a:buFont typeface="+mj-lt"/>
              <a:buAutoNum type="arabicPeriod"/>
            </a:pPr>
            <a:r>
              <a:rPr lang="nl-NL" dirty="0"/>
              <a:t>Er wordt geen ander gedrag getoond bij de SD. (hond gaat niet liggen als je “zit” zegt)</a:t>
            </a:r>
            <a:endParaRPr lang="en-US" dirty="0"/>
          </a:p>
          <a:p>
            <a:endParaRPr lang="nl-NL" dirty="0"/>
          </a:p>
          <a:p>
            <a:endParaRPr lang="nl-NL" dirty="0"/>
          </a:p>
        </p:txBody>
      </p:sp>
    </p:spTree>
    <p:extLst>
      <p:ext uri="{BB962C8B-B14F-4D97-AF65-F5344CB8AC3E}">
        <p14:creationId xmlns:p14="http://schemas.microsoft.com/office/powerpoint/2010/main" val="2920679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A49B5C22-357D-86B9-3BCB-B8DA42DDAACE}"/>
              </a:ext>
            </a:extLst>
          </p:cNvPr>
          <p:cNvSpPr>
            <a:spLocks noGrp="1"/>
          </p:cNvSpPr>
          <p:nvPr>
            <p:ph type="title"/>
          </p:nvPr>
        </p:nvSpPr>
        <p:spPr>
          <a:xfrm>
            <a:off x="686834" y="1153572"/>
            <a:ext cx="3200400" cy="4461163"/>
          </a:xfrm>
        </p:spPr>
        <p:txBody>
          <a:bodyPr>
            <a:normAutofit/>
          </a:bodyPr>
          <a:lstStyle/>
          <a:p>
            <a:r>
              <a:rPr lang="nl-NL" dirty="0">
                <a:solidFill>
                  <a:srgbClr val="FFFFFF"/>
                </a:solidFill>
              </a:rPr>
              <a:t>Opdracht 4</a:t>
            </a:r>
            <a:br>
              <a:rPr lang="nl-NL" dirty="0">
                <a:solidFill>
                  <a:srgbClr val="FFFFFF"/>
                </a:solidFill>
              </a:rPr>
            </a:br>
            <a:r>
              <a:rPr lang="nl-NL" sz="3200" dirty="0">
                <a:solidFill>
                  <a:srgbClr val="FFFFFF"/>
                </a:solidFill>
              </a:rPr>
              <a:t>Stimulus Control</a:t>
            </a:r>
            <a:br>
              <a:rPr lang="nl-NL" dirty="0">
                <a:solidFill>
                  <a:srgbClr val="FFFFFF"/>
                </a:solidFill>
              </a:rPr>
            </a:br>
            <a:endParaRPr lang="nl-NL"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B2481B31-4995-2EA0-B9B6-272575DD84F5}"/>
              </a:ext>
            </a:extLst>
          </p:cNvPr>
          <p:cNvSpPr>
            <a:spLocks noGrp="1"/>
          </p:cNvSpPr>
          <p:nvPr>
            <p:ph idx="1"/>
          </p:nvPr>
        </p:nvSpPr>
        <p:spPr>
          <a:xfrm>
            <a:off x="4447308" y="591344"/>
            <a:ext cx="6906491" cy="5585619"/>
          </a:xfrm>
        </p:spPr>
        <p:txBody>
          <a:bodyPr anchor="ctr">
            <a:normAutofit/>
          </a:bodyPr>
          <a:lstStyle/>
          <a:p>
            <a:endParaRPr lang="nl-NL" dirty="0"/>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nl-NL" sz="2800" b="0" i="0" u="none" strike="noStrike" kern="1200" cap="none" spc="0" normalizeH="0" baseline="0" noProof="0" dirty="0">
                <a:ln>
                  <a:noFill/>
                </a:ln>
                <a:solidFill>
                  <a:prstClr val="black"/>
                </a:solidFill>
                <a:effectLst/>
                <a:uLnTx/>
                <a:uFillTx/>
                <a:latin typeface="Calibri" panose="020F0502020204030204"/>
                <a:ea typeface="+mn-ea"/>
                <a:cs typeface="+mn-cs"/>
              </a:rPr>
              <a:t>Maak een dia met een dier dat je wilt trainen. Je kunt het dier kiezen dat je straks gaat trainen, dat hoeft niet persé. </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lang="nl-NL" dirty="0"/>
              <a:t>Bedenk welk nieuw gedrag je wilt aanleren en hoe je </a:t>
            </a:r>
            <a:r>
              <a:rPr lang="nl-NL" dirty="0" err="1"/>
              <a:t>stimuluscontrol</a:t>
            </a:r>
            <a:r>
              <a:rPr lang="nl-NL" dirty="0"/>
              <a:t> gaat toepassen. Zet dat op de dia. Licht in de notitieruimte je dia toe.</a:t>
            </a:r>
          </a:p>
        </p:txBody>
      </p:sp>
    </p:spTree>
    <p:extLst>
      <p:ext uri="{BB962C8B-B14F-4D97-AF65-F5344CB8AC3E}">
        <p14:creationId xmlns:p14="http://schemas.microsoft.com/office/powerpoint/2010/main" val="2204339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Shaping</a:t>
            </a:r>
            <a:endParaRPr lang="nl-NL" dirty="0"/>
          </a:p>
        </p:txBody>
      </p:sp>
      <p:sp>
        <p:nvSpPr>
          <p:cNvPr id="3" name="Tijdelijke aanduiding voor inhoud 2"/>
          <p:cNvSpPr>
            <a:spLocks noGrp="1"/>
          </p:cNvSpPr>
          <p:nvPr>
            <p:ph idx="1"/>
          </p:nvPr>
        </p:nvSpPr>
        <p:spPr>
          <a:xfrm>
            <a:off x="838201" y="1825625"/>
            <a:ext cx="6568440" cy="4351338"/>
          </a:xfrm>
        </p:spPr>
        <p:txBody>
          <a:bodyPr>
            <a:normAutofit/>
          </a:bodyPr>
          <a:lstStyle/>
          <a:p>
            <a:endParaRPr lang="nl-NL" dirty="0"/>
          </a:p>
          <a:p>
            <a:r>
              <a:rPr lang="nl-NL" dirty="0"/>
              <a:t>Alle kleine stapjes die een dier in een training doorloopt om uiteindelijk tot een geheel van gedragingen te komen, welke op een signaal uitgevoerd worden. </a:t>
            </a:r>
          </a:p>
          <a:p>
            <a:endParaRPr lang="nl-NL" dirty="0"/>
          </a:p>
          <a:p>
            <a:r>
              <a:rPr lang="nl-NL" dirty="0"/>
              <a:t>Ieder stapje brengt het dier dichter bij het gedrag dat je wilt zien.</a:t>
            </a:r>
          </a:p>
          <a:p>
            <a:pPr marL="0" indent="0">
              <a:buNone/>
            </a:pPr>
            <a:endParaRPr lang="en-US" dirty="0"/>
          </a:p>
          <a:p>
            <a:endParaRPr lang="nl-NL" dirty="0"/>
          </a:p>
        </p:txBody>
      </p:sp>
      <p:pic>
        <p:nvPicPr>
          <p:cNvPr id="6" name="Picture 2" descr="http://latimesblogs.latimes.com/.a/6a00d8341c630a53ef0120a57fb3c5970c-600wi">
            <a:hlinkClick r:id="rId2"/>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940" t="3648" r="3488" b="2738"/>
          <a:stretch/>
        </p:blipFill>
        <p:spPr bwMode="auto">
          <a:xfrm>
            <a:off x="7547058" y="2212452"/>
            <a:ext cx="4413084" cy="3577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76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Shaping</a:t>
            </a:r>
            <a:endParaRPr lang="nl-NL" dirty="0"/>
          </a:p>
        </p:txBody>
      </p:sp>
      <p:sp>
        <p:nvSpPr>
          <p:cNvPr id="3" name="Tijdelijke aanduiding voor inhoud 2"/>
          <p:cNvSpPr>
            <a:spLocks noGrp="1"/>
          </p:cNvSpPr>
          <p:nvPr>
            <p:ph idx="1"/>
          </p:nvPr>
        </p:nvSpPr>
        <p:spPr/>
        <p:txBody>
          <a:bodyPr/>
          <a:lstStyle/>
          <a:p>
            <a:pPr marL="0" indent="0" algn="ctr">
              <a:buNone/>
            </a:pPr>
            <a:r>
              <a:rPr lang="nl-NL" sz="3200" dirty="0"/>
              <a:t>Welke stappen door loopt een hond,</a:t>
            </a:r>
          </a:p>
          <a:p>
            <a:pPr marL="0" indent="0" algn="ctr">
              <a:buNone/>
            </a:pPr>
            <a:r>
              <a:rPr lang="nl-NL" sz="3200" dirty="0"/>
              <a:t>voordat deze door een hoepel springt?</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5498" y="3161211"/>
            <a:ext cx="4021003" cy="301575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352768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Shaping</a:t>
            </a:r>
            <a:endParaRPr lang="nl-NL" dirty="0"/>
          </a:p>
        </p:txBody>
      </p:sp>
      <p:sp>
        <p:nvSpPr>
          <p:cNvPr id="3" name="Tijdelijke aanduiding voor inhoud 2"/>
          <p:cNvSpPr>
            <a:spLocks noGrp="1"/>
          </p:cNvSpPr>
          <p:nvPr>
            <p:ph idx="1"/>
          </p:nvPr>
        </p:nvSpPr>
        <p:spPr>
          <a:xfrm>
            <a:off x="444137" y="1825625"/>
            <a:ext cx="11403874" cy="4351338"/>
          </a:xfrm>
        </p:spPr>
        <p:txBody>
          <a:bodyPr>
            <a:normAutofit/>
          </a:bodyPr>
          <a:lstStyle/>
          <a:p>
            <a:r>
              <a:rPr lang="en-US" sz="2400" dirty="0" err="1"/>
              <a:t>Verschillende</a:t>
            </a:r>
            <a:r>
              <a:rPr lang="en-US" sz="2400" dirty="0"/>
              <a:t> </a:t>
            </a:r>
            <a:r>
              <a:rPr lang="en-US" sz="2400" dirty="0" err="1"/>
              <a:t>technieken</a:t>
            </a:r>
            <a:r>
              <a:rPr lang="en-US" sz="2400" dirty="0"/>
              <a:t>:</a:t>
            </a:r>
          </a:p>
          <a:p>
            <a:pPr lvl="1"/>
            <a:r>
              <a:rPr lang="nl-NL" dirty="0"/>
              <a:t>Scanning: natuurlijk gedrag op een gewenst moment laten terugkomen.</a:t>
            </a:r>
          </a:p>
          <a:p>
            <a:pPr lvl="1"/>
            <a:r>
              <a:rPr lang="nl-NL" dirty="0" err="1"/>
              <a:t>Modeling</a:t>
            </a:r>
            <a:r>
              <a:rPr lang="nl-NL" dirty="0"/>
              <a:t>: leren door te laten zien.</a:t>
            </a:r>
          </a:p>
          <a:p>
            <a:pPr lvl="1"/>
            <a:r>
              <a:rPr lang="nl-NL" dirty="0" err="1"/>
              <a:t>Mimicri</a:t>
            </a:r>
            <a:r>
              <a:rPr lang="nl-NL" dirty="0"/>
              <a:t>: leren door imitatie</a:t>
            </a:r>
          </a:p>
          <a:p>
            <a:pPr lvl="1"/>
            <a:r>
              <a:rPr lang="nl-NL" dirty="0"/>
              <a:t>Target: een dier leert een object aan te raken met een bepaald lichaamsdeel.</a:t>
            </a:r>
          </a:p>
          <a:p>
            <a:pPr lvl="1"/>
            <a:r>
              <a:rPr lang="nl-NL" dirty="0" err="1"/>
              <a:t>Clicker</a:t>
            </a:r>
            <a:r>
              <a:rPr lang="nl-NL" dirty="0"/>
              <a:t>: je leert dat zodra het dier iets goed heeft gedaan, er een klik + beloning volgt.</a:t>
            </a:r>
          </a:p>
          <a:p>
            <a:endParaRPr lang="nl-NL" dirty="0"/>
          </a:p>
        </p:txBody>
      </p:sp>
      <p:pic>
        <p:nvPicPr>
          <p:cNvPr id="4" name="Picture 2" descr="http://howtotrainpets.com/wp-content/uploads/2010/08/training-pets-shapin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4816" y="4401693"/>
            <a:ext cx="2540643" cy="19054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5" name="Picture 4" descr="http://www.joncoedesign.com/trends/images_trends/train_tapi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0588" y="4401693"/>
            <a:ext cx="2458686" cy="190548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6" name="Picture 6" descr="http://pad3.whstatic.com/images/thumb/6/62/Teach-Your-Dog-to-Sit-Step-15.jpg/550px-Teach-Your-Dog-to-Sit-Step-15.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6258" y="4401693"/>
            <a:ext cx="2537567" cy="19054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8" descr="http://farm4.static.flickr.com/3360/3258609068_20c727e190.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0581"/>
          <a:stretch/>
        </p:blipFill>
        <p:spPr bwMode="auto">
          <a:xfrm>
            <a:off x="9278954" y="4405936"/>
            <a:ext cx="2289975" cy="190123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5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p zone leeg">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 zone leeg</Template>
  <TotalTime>220</TotalTime>
  <Words>1414</Words>
  <Application>Microsoft Office PowerPoint</Application>
  <PresentationFormat>Breedbeeld</PresentationFormat>
  <Paragraphs>149</Paragraphs>
  <Slides>19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Arial</vt:lpstr>
      <vt:lpstr>Calibri</vt:lpstr>
      <vt:lpstr>Calibri Light</vt:lpstr>
      <vt:lpstr>pp zone leeg</vt:lpstr>
      <vt:lpstr>Lessen Trainen van een dier Les 2</vt:lpstr>
      <vt:lpstr>Vorige week</vt:lpstr>
      <vt:lpstr>Trainingsplan</vt:lpstr>
      <vt:lpstr>Discriminerende stimulus of SD</vt:lpstr>
      <vt:lpstr>Stimulus control</vt:lpstr>
      <vt:lpstr>Opdracht 4 Stimulus Control </vt:lpstr>
      <vt:lpstr>Shaping</vt:lpstr>
      <vt:lpstr>Shaping</vt:lpstr>
      <vt:lpstr>Shaping</vt:lpstr>
      <vt:lpstr>Scanning</vt:lpstr>
      <vt:lpstr>Modelling</vt:lpstr>
      <vt:lpstr>Mimicri</vt:lpstr>
      <vt:lpstr>Clickertraining</vt:lpstr>
      <vt:lpstr>Wat is de clicker?</vt:lpstr>
      <vt:lpstr>Positive reïnforcement</vt:lpstr>
      <vt:lpstr>Hoe leer je een clicker aan?</vt:lpstr>
      <vt:lpstr>Target training</vt:lpstr>
      <vt:lpstr>Opdracht 5 Shapingplan</vt:lpstr>
      <vt:lpstr>We gaan elkaar trainen!</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praktijk</dc:title>
  <dc:creator>Kimberley Borgerink</dc:creator>
  <cp:lastModifiedBy>Emil van der Weijden</cp:lastModifiedBy>
  <cp:revision>36</cp:revision>
  <dcterms:created xsi:type="dcterms:W3CDTF">2019-09-24T15:34:47Z</dcterms:created>
  <dcterms:modified xsi:type="dcterms:W3CDTF">2023-01-23T08:31:58Z</dcterms:modified>
</cp:coreProperties>
</file>